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7" r:id="rId2"/>
    <p:sldId id="415" r:id="rId3"/>
    <p:sldId id="425" r:id="rId4"/>
    <p:sldId id="424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21" r:id="rId14"/>
    <p:sldId id="326" r:id="rId15"/>
  </p:sldIdLst>
  <p:sldSz cx="10080625" cy="7559675"/>
  <p:notesSz cx="6735763" cy="98663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38188" indent="-280988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006600"/>
    <a:srgbClr val="008000"/>
    <a:srgbClr val="003300"/>
    <a:srgbClr val="FFFF99"/>
    <a:srgbClr val="FFFF00"/>
    <a:srgbClr val="F5FB05"/>
    <a:srgbClr val="FF4B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9845" autoAdjust="0"/>
  </p:normalViewPr>
  <p:slideViewPr>
    <p:cSldViewPr>
      <p:cViewPr>
        <p:scale>
          <a:sx n="100" d="100"/>
          <a:sy n="100" d="100"/>
        </p:scale>
        <p:origin x="-1572" y="-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7"/>
        <p:guide pos="192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02F4A-FE29-454A-BF1E-CE3CC2612AF7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Североморское межрегиональное управление Россельхознадзора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71C61-E730-43E5-8A33-85B84554B6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/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/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0" y="0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/>
          </a:p>
        </p:txBody>
      </p:sp>
      <p:sp>
        <p:nvSpPr>
          <p:cNvPr id="20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0113" y="749300"/>
            <a:ext cx="4927600" cy="369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3295" y="4686317"/>
            <a:ext cx="5383518" cy="4434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0" y="1"/>
            <a:ext cx="2922320" cy="4936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812029" y="1"/>
            <a:ext cx="2922320" cy="4936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/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0" y="9372631"/>
            <a:ext cx="2922320" cy="4936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12029" y="9372631"/>
            <a:ext cx="2918076" cy="492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07168" algn="l"/>
                <a:tab pos="815781" algn="l"/>
                <a:tab pos="1224393" algn="l"/>
                <a:tab pos="1633006" algn="l"/>
                <a:tab pos="2041618" algn="l"/>
                <a:tab pos="2450230" algn="l"/>
                <a:tab pos="2858842" algn="l"/>
                <a:tab pos="3267455" algn="l"/>
                <a:tab pos="3676066" algn="l"/>
                <a:tab pos="4084680" algn="l"/>
                <a:tab pos="4493292" algn="l"/>
                <a:tab pos="4901904" algn="l"/>
                <a:tab pos="5310516" algn="l"/>
                <a:tab pos="5719128" algn="l"/>
                <a:tab pos="6127740" algn="l"/>
                <a:tab pos="6536354" algn="l"/>
                <a:tab pos="6944965" algn="l"/>
                <a:tab pos="7353578" algn="l"/>
                <a:tab pos="7762189" algn="l"/>
                <a:tab pos="817080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fld id="{9701F8ED-0500-437D-B755-CF6BA72ED2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8707E97-E671-43A0-B506-5687F27CFEC2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85895" y="750046"/>
            <a:ext cx="4761146" cy="36974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673294" y="4686317"/>
            <a:ext cx="5384933" cy="4437277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8707E97-E671-43A0-B506-5687F27CFEC2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85895" y="750046"/>
            <a:ext cx="4761146" cy="36974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/>
          </p:nvPr>
        </p:nvSpPr>
        <p:spPr>
          <a:xfrm>
            <a:off x="673294" y="4686317"/>
            <a:ext cx="5384933" cy="4437277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7B3FB31-91CF-41E9-A2E0-D9841CB30C5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985895" y="750046"/>
            <a:ext cx="4761146" cy="369748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167" tIns="41583" rIns="83167" bIns="41583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673294" y="4686317"/>
            <a:ext cx="5384933" cy="4437277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1F8ED-0500-437D-B755-CF6BA72ED29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531E7-5395-4660-8D6A-32D1D400A178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82E5-19AE-4D4B-9E55-6C4812A81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7780-5CE0-44DA-A9F5-093E3E9A1480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F831-093C-4D91-B4BC-FCCAE26A6E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1E8F-B357-4A91-9A79-536C92F30009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C375B-7B02-4609-AFE4-41522265C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5F2A-6A65-4571-97CD-FEC98DFB0F7C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DA5C-058D-49EB-8B49-758EF384E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7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6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0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942E-4C41-4774-9828-E419AE01A440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945A-8479-4982-A96E-6C997AB7BD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4789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060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B0CA-DB66-4C4C-B83D-29DE29B025F6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1F40-AD11-484A-8FDE-52457FC31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D4E7-0421-48EE-81AA-771893B80A10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64B6-AC72-4DE0-9530-F527DB5931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B05B-0122-4242-9D09-4C85C0C133F5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543F3-00A7-4ECC-926C-F7A4B1705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5D26-3D65-4914-98F7-392B22903866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00E3-977D-41B0-94FA-2E6B7DB8D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8" y="300991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6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5E015-68F7-486C-972B-2E6A9303639E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5D6C-BDED-4029-BBA2-BFFC026635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816" indent="0">
              <a:buNone/>
              <a:defRPr sz="3100"/>
            </a:lvl2pPr>
            <a:lvl3pPr marL="1007630" indent="0">
              <a:buNone/>
              <a:defRPr sz="2600"/>
            </a:lvl3pPr>
            <a:lvl4pPr marL="1511445" indent="0">
              <a:buNone/>
              <a:defRPr sz="2200"/>
            </a:lvl4pPr>
            <a:lvl5pPr marL="2015259" indent="0">
              <a:buNone/>
              <a:defRPr sz="2200"/>
            </a:lvl5pPr>
            <a:lvl6pPr marL="2519074" indent="0">
              <a:buNone/>
              <a:defRPr sz="2200"/>
            </a:lvl6pPr>
            <a:lvl7pPr marL="3022888" indent="0">
              <a:buNone/>
              <a:defRPr sz="2200"/>
            </a:lvl7pPr>
            <a:lvl8pPr marL="3526703" indent="0">
              <a:buNone/>
              <a:defRPr sz="2200"/>
            </a:lvl8pPr>
            <a:lvl9pPr marL="4030518" indent="0">
              <a:buNone/>
              <a:defRPr sz="22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4344-1E6A-404F-A538-C0F3F67C538B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767D8-D57B-4B6C-BD74-FC1F02F164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61" tIns="50382" rIns="100761" bIns="503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03238" y="1763713"/>
            <a:ext cx="9074150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61" tIns="50382" rIns="100761" bIns="50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91F51FB-6B80-4B99-9847-8C7E827FB7B5}" type="datetime1">
              <a:rPr lang="ru-RU" smtClean="0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smtClean="0"/>
              <a:t>Управление Россельхознадзора по Республике Карелия, Архангельской области и Ненецкому автономному округу</a:t>
            </a: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048AEFD-4F41-40EF-9B05-9A34E34613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125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982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797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612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426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16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63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445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259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074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88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703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51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sn29zem@yandex.r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sn29zem@yandex.r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aturn@fsvps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cerberus@fsvps.r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fgis-saturn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turn@fsvps.ru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y49XsF31Y1E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youtu.be/I4ELrVQLs4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5lgAMEpSRLQ" TargetMode="External"/><Relationship Id="rId5" Type="http://schemas.openxmlformats.org/officeDocument/2006/relationships/hyperlink" Target="https://youtu.be/taUwGIB4jPI" TargetMode="External"/><Relationship Id="rId4" Type="http://schemas.openxmlformats.org/officeDocument/2006/relationships/hyperlink" Target="https://youtu.be/xp8jdULFQfE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36563" y="4330700"/>
            <a:ext cx="5080000" cy="174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/>
          </a:p>
        </p:txBody>
      </p:sp>
      <p:sp>
        <p:nvSpPr>
          <p:cNvPr id="2051" name="Содержимое 23"/>
          <p:cNvSpPr>
            <a:spLocks noGrp="1"/>
          </p:cNvSpPr>
          <p:nvPr>
            <p:ph idx="1"/>
          </p:nvPr>
        </p:nvSpPr>
        <p:spPr>
          <a:xfrm>
            <a:off x="2952080" y="2483693"/>
            <a:ext cx="6874545" cy="3600400"/>
          </a:xfrm>
        </p:spPr>
        <p:txBody>
          <a:bodyPr/>
          <a:lstStyle/>
          <a:p>
            <a:pPr algn="ctr" eaLnBrk="1" hangingPunct="1">
              <a:buFont typeface="Times New Roman" pitchFamily="18" charset="0"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в Федеральной государственной информационной системе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пестицидов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агрохимикатов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«Сатурн»</a:t>
            </a: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792" y="323453"/>
            <a:ext cx="2880890" cy="316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 dirty="0" smtClean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управление Россельхознадзора</a:t>
            </a:r>
            <a:endParaRPr lang="en-GB" sz="14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Содержимое 23"/>
          <p:cNvSpPr txBox="1">
            <a:spLocks/>
          </p:cNvSpPr>
          <p:nvPr/>
        </p:nvSpPr>
        <p:spPr bwMode="auto">
          <a:xfrm>
            <a:off x="215900" y="5580063"/>
            <a:ext cx="9620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61" tIns="50382" rIns="100761" bIns="50382"/>
          <a:lstStyle/>
          <a:p>
            <a:pPr marL="377825" indent="-377825" algn="r" defTabSz="1006475">
              <a:spcBef>
                <a:spcPct val="20000"/>
              </a:spcBef>
              <a:buFont typeface="Times New Roman" pitchFamily="18" charset="0"/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231775"/>
            <a:ext cx="9074150" cy="811213"/>
          </a:xfrm>
        </p:spPr>
        <p:txBody>
          <a:bodyPr/>
          <a:lstStyle/>
          <a:p>
            <a:pPr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еще не зарегистрировался, напоминаем!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spc="-1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682625" y="11160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22" name="Содержимое 23"/>
          <p:cNvSpPr>
            <a:spLocks noGrp="1"/>
          </p:cNvSpPr>
          <p:nvPr>
            <p:ph idx="1"/>
          </p:nvPr>
        </p:nvSpPr>
        <p:spPr>
          <a:xfrm>
            <a:off x="431800" y="1043533"/>
            <a:ext cx="9034785" cy="5040560"/>
          </a:xfrm>
        </p:spPr>
        <p:txBody>
          <a:bodyPr/>
          <a:lstStyle/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Образцы заявлений на регистрацию, а также порядок регистрации хозяйствующих субъектов в Федеральной государственной информационной системе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пестицидов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(ФГИС «Сатурн») представлены на сайте Россельхознадзора и на сайте Североморского межрегионального управления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Россельхознадзора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работы в ФГИС «Сатурн» необходимо пройти регистрацию в первом компоненте «Цербер». Хозяйствующие субъектов могут сами зарегистрировать свою организацию и производственные площадки (кадастровые номера земельных участков и склады для хранения пестицидов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После самостоятельной регистрации необходимо подтверждение производственных площадок Управлением. Для этого заявление с номером заявки на регистрацию следует направлять по электронной почте в отдел земельного надзора: 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rsn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29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zem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@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yandex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последующим направлением по почте в адрес Управления: 163000,                              г. Архангельск, пр. Ломоносова, д. 206. </a:t>
            </a: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231775"/>
            <a:ext cx="9074150" cy="811213"/>
          </a:xfrm>
        </p:spPr>
        <p:txBody>
          <a:bodyPr/>
          <a:lstStyle/>
          <a:p>
            <a:pPr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еще не зарегистрировался, напоминаем!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spc="-1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682625" y="11160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22" name="Содержимое 23"/>
          <p:cNvSpPr>
            <a:spLocks noGrp="1"/>
          </p:cNvSpPr>
          <p:nvPr>
            <p:ph idx="1"/>
          </p:nvPr>
        </p:nvSpPr>
        <p:spPr>
          <a:xfrm>
            <a:off x="431800" y="1043533"/>
            <a:ext cx="9034785" cy="5040560"/>
          </a:xfrm>
        </p:spPr>
        <p:txBody>
          <a:bodyPr/>
          <a:lstStyle/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регистрацию хозяйствующих субъектов проводит специалист отдела земельного надзора Североморского межрегионального регионального управления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Россельхознадзора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заявке установленного образца.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Заполненную по шаблону заявку требуется направить в Североморское межрегиональное управление Федеральной службы по ветеринарному и фитосанитарному надзору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отдел земельного надзора) по адресу: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Архангельск, пр. Ломоносова д. 206.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Тел.: 8 (8182) 65-37-77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 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rsn29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zem@yandex.ru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проверить, прошла ли регистрация, нужно зайти на «Цербер» в личный кабинет: там будет видно, в каких статусах находятся данные по тем или иным объектам. При задержках необходимо уточнять в территориальном управлении на каком этапе обрабатывается заявка и подтверждаются объекты.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231775"/>
            <a:ext cx="9074150" cy="811213"/>
          </a:xfrm>
        </p:spPr>
        <p:txBody>
          <a:bodyPr/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необходимо для регистрации</a:t>
            </a:r>
            <a:endParaRPr lang="ru-RU" sz="3200" spc="-1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682625" y="11160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22" name="Содержимое 23"/>
          <p:cNvSpPr>
            <a:spLocks noGrp="1"/>
          </p:cNvSpPr>
          <p:nvPr>
            <p:ph idx="1"/>
          </p:nvPr>
        </p:nvSpPr>
        <p:spPr>
          <a:xfrm>
            <a:off x="503808" y="1043533"/>
            <a:ext cx="9322817" cy="5040560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Сначала подается заявка на регистрацию в "Цербере" по специальной форме. Выбирается тип субъекта —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юр. лицо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или ИП — и указывается ИНН. Далее вводятся данные о поднадзорных объектах пользователя. Также если арендован, например, склад, то вполне вероятно, что такая площадка уже была зарегистрирована: тогда можно уточнить номер в системе и ввести его сразу — или найти его по адресу площадки. Еще уточнение, о котором просят сотрудники: при регистрации земельных участков их кадастровые номера указываются прямо в названии объекта.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рамках одной заявки можно ввести данные о нескольких объектах: регистрируются все поднадзорные объекты, даже если они расположены в разных регионах — все нужные территориальные управления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Россельхознадзора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увидят заявку.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регистрации нужно обязательно указывать электронную почту: на нее придет оповещение, что заявка сформирована и отправлена в территориальное управление, и только оттуда придут реквизиты для входа в личный кабинет.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Кроме данных об объектах, нужен пользователь, так как реквизиты выдаются на определенное лицо. Поэтому необходимо зарегистрировать одного или нескольких администраторов — ответственных лиц, которые будет самостоятельно прикреплять сотрудников организации и управлять списком пользователей. Если один из администраторов, например, увольняется из предприятия, то другой может удалить его учетную запись; также можно обратиться в территориальное управление с просьбой поменять администратора в системе.</a:t>
            </a:r>
          </a:p>
          <a:p>
            <a:pPr algn="just"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36563" y="4330700"/>
            <a:ext cx="5080000" cy="174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/>
          </a:p>
        </p:txBody>
      </p:sp>
      <p:sp>
        <p:nvSpPr>
          <p:cNvPr id="2051" name="Содержимое 23"/>
          <p:cNvSpPr>
            <a:spLocks noGrp="1"/>
          </p:cNvSpPr>
          <p:nvPr>
            <p:ph idx="1"/>
          </p:nvPr>
        </p:nvSpPr>
        <p:spPr>
          <a:xfrm>
            <a:off x="287784" y="683493"/>
            <a:ext cx="9538841" cy="5400600"/>
          </a:xfrm>
        </p:spPr>
        <p:txBody>
          <a:bodyPr/>
          <a:lstStyle/>
          <a:p>
            <a:pPr fontAlgn="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вопросы и замечания по работе с ФГИС «Сатурн» можно отправлять на почту или по телефону поддержки:</a:t>
            </a:r>
          </a:p>
          <a:p>
            <a:pPr fontAlgn="t"/>
            <a:r>
              <a:rPr lang="ru-RU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saturn@fsvps.ru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+7 (495) 649-69-72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возникает ошибка в сервисе авторизации «Цербера» (не грузится, нельзя войти), то можно обратиться в соответствующую техническую поддержку.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технической поддержки «Цербера»: 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cerberus@fsvps.ru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Телефон: (4922) 62-99-29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 dirty="0" smtClean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управление Россельхознадзора</a:t>
            </a:r>
            <a:endParaRPr lang="en-GB" sz="14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Содержимое 23"/>
          <p:cNvSpPr txBox="1">
            <a:spLocks/>
          </p:cNvSpPr>
          <p:nvPr/>
        </p:nvSpPr>
        <p:spPr bwMode="auto">
          <a:xfrm>
            <a:off x="215900" y="5580063"/>
            <a:ext cx="9620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61" tIns="50382" rIns="100761" bIns="50382"/>
          <a:lstStyle/>
          <a:p>
            <a:pPr marL="377825" indent="-377825" algn="r" defTabSz="1006475">
              <a:spcBef>
                <a:spcPct val="20000"/>
              </a:spcBef>
              <a:buFont typeface="Times New Roman" pitchFamily="18" charset="0"/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36563" y="4330700"/>
            <a:ext cx="5080000" cy="174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ru-RU"/>
          </a:p>
        </p:txBody>
      </p:sp>
      <p:sp>
        <p:nvSpPr>
          <p:cNvPr id="17411" name="Содержимое 23"/>
          <p:cNvSpPr>
            <a:spLocks noGrp="1"/>
          </p:cNvSpPr>
          <p:nvPr>
            <p:ph idx="1"/>
          </p:nvPr>
        </p:nvSpPr>
        <p:spPr>
          <a:xfrm>
            <a:off x="360363" y="4484688"/>
            <a:ext cx="9323387" cy="808037"/>
          </a:xfrm>
        </p:spPr>
        <p:txBody>
          <a:bodyPr/>
          <a:lstStyle/>
          <a:p>
            <a:pPr algn="ctr" defTabSz="449263">
              <a:spcBef>
                <a:spcPct val="0"/>
              </a:spcBef>
              <a:buFont typeface="Times New Roman" pitchFamily="18" charset="0"/>
              <a:buNone/>
              <a:defRPr/>
            </a:pPr>
            <a:r>
              <a:rPr lang="ru-RU" sz="40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Благодарю за внимание!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725488"/>
            <a:ext cx="3384550" cy="355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231775"/>
            <a:ext cx="9074150" cy="102778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Федеральная государственная информационная система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пестицидов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(ФГИС "Сатурн")</a:t>
            </a:r>
            <a:endParaRPr lang="ru-RU" sz="3200" spc="-1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719832" y="1619597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10" name="Прямоугольник 9"/>
          <p:cNvSpPr/>
          <p:nvPr/>
        </p:nvSpPr>
        <p:spPr>
          <a:xfrm>
            <a:off x="647824" y="1835621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со статьей 15.2 Федерального закона от 19.07.1997 № 109-ФЗ «О безопасном обращении с пестицидами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агрохимикатами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с 1 сентября начала работать Федеральной государственной информационной системе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пестицидов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«Сатурн», то есть все хозяйствующие субъекты (юридические лица, индивидуальные предприниматели, крестьянские (фермерские) хозяйства при обороте пестицидов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должны быть зарегистрированы в данной системе.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647824" y="4499917"/>
            <a:ext cx="89373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Приказом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Россельхознадзора от 01.09.2022 № 1356 введена в эксплуатацию Федеральная государственная информационная система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пестицидов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(ФГИС «Сатурн»), созданная в соответствии с приказом Россельхознадзора от 26.05.2021 №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578 «О федеральной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государственной информационной системе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пестицидов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231775"/>
            <a:ext cx="9074150" cy="811213"/>
          </a:xfrm>
        </p:spPr>
        <p:txBody>
          <a:bodyPr/>
          <a:lstStyle/>
          <a:p>
            <a:r>
              <a:rPr lang="ru-RU" sz="3200" cap="all" dirty="0" smtClean="0">
                <a:latin typeface="Times New Roman" pitchFamily="18" charset="0"/>
                <a:cs typeface="Times New Roman" pitchFamily="18" charset="0"/>
              </a:rPr>
              <a:t>Назначение программы</a:t>
            </a:r>
            <a:endParaRPr lang="ru-RU" sz="32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682625" y="11160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10" name="Прямоугольник 9"/>
          <p:cNvSpPr/>
          <p:nvPr/>
        </p:nvSpPr>
        <p:spPr>
          <a:xfrm>
            <a:off x="575816" y="1403573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Специальное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программное обеспечение Федеральной государственной информационной системы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пестицидов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создается в целях обеспечения учета партий пестицидов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их обращении (производстве (изготовлении), хранении, перевозке (транспортировке), применении, реализации, обезвреживании, утилизации, уничтожении и захоронении), а также осуществления анализа, обработки представленных в нее сведений и информации и контроля за достоверностью таких сведений и информации.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Прослеживаемость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пестицидов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обеспечивается с момента их ввода в обращение – производство или ввоз на территорию Российской Федерации (оформление электронных производственных сертификатов или гашение импортных электронных сертификатов) до момента их  вывода из обращения – вывоз с территории Российской Федерации, применение, розничная реализация гражданам для ведения личного подсобного хозяйства, обезвреживание, утилизация, уничтожение и захоронение (оформление электронных актов вывода из обращения с указанием  способа).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611485"/>
            <a:ext cx="9074150" cy="431503"/>
          </a:xfrm>
        </p:spPr>
        <p:txBody>
          <a:bodyPr/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Вход в программу доступен только для пользователей, зарегистрированных в компоненте «Цербер» ФГИС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ВетИС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Для входа в программу необходимо, используя браузер, перейти на сайт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fgis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saturn.ru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 ввести свои имя пользователя и пароль, после чего нажать кнопку «Вход».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10" name="Рисунок 9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719832" y="2627709"/>
            <a:ext cx="7992888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75816" y="1979637"/>
            <a:ext cx="9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Вход в программу доступен только для пользователей, зарегистрированных в компоненте «Цербер» ФГИС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ВетИС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231775"/>
            <a:ext cx="9074150" cy="811213"/>
          </a:xfrm>
        </p:spPr>
        <p:txBody>
          <a:bodyPr/>
          <a:lstStyle/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Описание окна программы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682625" y="11160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1" name="Прямоугольник 10"/>
          <p:cNvSpPr/>
          <p:nvPr/>
        </p:nvSpPr>
        <p:spPr>
          <a:xfrm>
            <a:off x="647824" y="1043533"/>
            <a:ext cx="89289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входе в программу открывается окно программы, состоящее из трех основных блоков: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Меню;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Основное окно;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Фильтры.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 l="5075" t="156" b="186"/>
          <a:stretch/>
        </p:blipFill>
        <p:spPr bwMode="auto">
          <a:xfrm>
            <a:off x="935856" y="2627709"/>
            <a:ext cx="8424935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808" y="251445"/>
            <a:ext cx="9074150" cy="811213"/>
          </a:xfrm>
        </p:spPr>
        <p:txBody>
          <a:bodyPr/>
          <a:lstStyle/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Описание окна программы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682625" y="11160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11" name="Прямоугольник 10"/>
          <p:cNvSpPr/>
          <p:nvPr/>
        </p:nvSpPr>
        <p:spPr>
          <a:xfrm>
            <a:off x="647824" y="1043533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блоке «Меню» пользователь может выбрать раздел программы.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зависимости от выбранного пункта меню в основном окне и в блоке фильтров отображается соответствующие ему информация и функционал.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основном меню информация отображается в виде таблицы, данные которой могут быть отсортированы по столбцам, в наименовании которых стоит значок 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Кроме того, существует возможность фильтрации данных. Для этого необходимо ввести данные, по которым будет производиться отбор, в соответствующие поля в блоке фильтры, и нажать кнопку «Применить».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Для сброса фильтра необходимо очистить поля блока «Фильтр» и также нажать кнопку «Применить».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поле «Статус» отображается статус документа/карточки справочника.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Документы/карточки со статусом «Черновик» не могут быть учтены или использованы.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правом верхнем углу окна расположена кнопка: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переход в окно справки.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1511920" y="2627709"/>
            <a:ext cx="209550" cy="266700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40512" y="5292005"/>
            <a:ext cx="571500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808" y="251445"/>
            <a:ext cx="9074150" cy="811213"/>
          </a:xfrm>
        </p:spPr>
        <p:txBody>
          <a:bodyPr/>
          <a:lstStyle/>
          <a:p>
            <a:pPr lvl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Контрагенты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682625" y="11160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1" name="Прямоугольник 10"/>
          <p:cNvSpPr/>
          <p:nvPr/>
        </p:nvSpPr>
        <p:spPr>
          <a:xfrm>
            <a:off x="647824" y="1043533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выборе пункта меню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«Контрагенты»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основном экране открывается окно с данными реестра контрагентов.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 t="-27" b="99"/>
          <a:stretch/>
        </p:blipFill>
        <p:spPr bwMode="auto">
          <a:xfrm>
            <a:off x="1367905" y="2987749"/>
            <a:ext cx="7848872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/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47825" y="1646599"/>
            <a:ext cx="9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закладках в верхней части списка можно выбрать режим просмотра: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«Все»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отображаются все контрагенты из реестра;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«Избранные»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отображаются только контрагенты, в строке которых в столбце «Избранное» стоит знак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08050" y="666750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3456136" y="2699717"/>
            <a:ext cx="276225" cy="209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808" y="251445"/>
            <a:ext cx="9074150" cy="81121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719832" y="1259557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11" name="Прямоугольник 10"/>
          <p:cNvSpPr/>
          <p:nvPr/>
        </p:nvSpPr>
        <p:spPr>
          <a:xfrm>
            <a:off x="647824" y="1331565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руководством пользователя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Специальное программное обеспечение. Руководство оператора </a:t>
            </a:r>
            <a:r>
              <a:rPr lang="ru-RU" sz="20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RU.00495527.SATURN.01-01 34 01);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656208" y="403845"/>
            <a:ext cx="907415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61" tIns="50382" rIns="100761" bIns="50382" numCol="1" anchor="ctr" anchorCtr="0" compatLnSpc="1">
            <a:prstTxWarp prst="textNoShape">
              <a:avLst/>
            </a:prstTxWarp>
          </a:bodyPr>
          <a:lstStyle/>
          <a:p>
            <a:pPr marL="0" marR="0" lvl="1" indent="0" algn="ctr" defTabSz="1006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 сайте</a:t>
            </a:r>
            <a:r>
              <a:rPr kumimoji="0" lang="ru-RU" sz="32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Россельхознадзора</a:t>
            </a:r>
            <a:r>
              <a:rPr kumimoji="0" lang="ru-RU" sz="32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можно подробно ознакомиться: </a:t>
            </a: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ru-RU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7824" y="2195661"/>
            <a:ext cx="9073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Инструкцией по регистрации ХС и пользователей с помощью ЭЦП;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9832" y="2699717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Инструкцией по регистрации производственных объектов;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1840" y="3347789"/>
            <a:ext cx="8937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ответами на часто задаваемые вопросы.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1840" y="3923853"/>
            <a:ext cx="9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вопросы и замечания по работе с ФГИС «Сатурн» можно отправлять на почту или по телефону поддержки:</a:t>
            </a:r>
          </a:p>
          <a:p>
            <a:pPr fontAlgn="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saturn@fsvps.ru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+7 (495) 649-69-72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140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3078" name="Заголовок 1"/>
          <p:cNvSpPr>
            <a:spLocks noGrp="1"/>
          </p:cNvSpPr>
          <p:nvPr>
            <p:ph type="title"/>
          </p:nvPr>
        </p:nvSpPr>
        <p:spPr>
          <a:xfrm>
            <a:off x="503238" y="231775"/>
            <a:ext cx="9074150" cy="811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Прошедшие семинары, размещенные на сайте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Россельхознадзора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 ФГИС «Сатурн»</a:t>
            </a:r>
            <a:endParaRPr lang="ru-RU" sz="3200" spc="-1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719832" y="1187549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8DA5C-058D-49EB-8B49-758EF384EE3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22" name="Содержимое 23"/>
          <p:cNvSpPr>
            <a:spLocks noGrp="1"/>
          </p:cNvSpPr>
          <p:nvPr>
            <p:ph idx="1"/>
          </p:nvPr>
        </p:nvSpPr>
        <p:spPr>
          <a:xfrm>
            <a:off x="503808" y="1043533"/>
            <a:ext cx="9322817" cy="5040560"/>
          </a:xfrm>
        </p:spPr>
        <p:txBody>
          <a:bodyPr/>
          <a:lstStyle/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 июля 2022 г. состоялся обучающий семинар по вопросам регистрации участников оборота пестицидов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ФГИС «Сатурн».</a:t>
            </a:r>
          </a:p>
          <a:p>
            <a:pPr fontAlgn="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Запись семинара доступна по ссылке: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https://youtu.be/xp8jdULFQfE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 июля 2022 г. состоялся обучающий семинар по вопросам оформления ввоза пестицидов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агрохимикатов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территорию Российской Федерации с использованием ФГИС «Сатурн».</a:t>
            </a:r>
          </a:p>
          <a:p>
            <a:pPr fontAlgn="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Запись семинара доступна по ссылке: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https://youtu.be/taUwGIB4jPI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21 июля 2022 г. состоялся обучающий семинар «Работа дистрибьютора в ФГИС "Сатурн"».</a:t>
            </a:r>
          </a:p>
          <a:p>
            <a:pPr fontAlgn="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Запись семинара доступна по ссылке: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https://youtu.be/5lgAMEpSRLQ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26 июля 2022 г. состоялся обучающий семинар «Работа производителя сельхоз продукции в ФГИС "Сатурн"».</a:t>
            </a:r>
          </a:p>
          <a:p>
            <a:pPr fontAlgn="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Запись семинара доступна по ссылке: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https://youtu.be/I4ELrVQLs44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28 июля 2022 г. состоялся обучающий семинар «Работа импортера и производителя в ФГИС "Сатурн"».</a:t>
            </a:r>
          </a:p>
          <a:p>
            <a:pPr fontAlgn="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Запись семинара доступна по ссылке: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https://youtu.be/y49XsF31Y1E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9" cstate="print"/>
          <a:srcRect l="52752" t="31054" r="35703" b="49288"/>
          <a:stretch>
            <a:fillRect/>
          </a:stretch>
        </p:blipFill>
        <p:spPr bwMode="auto">
          <a:xfrm>
            <a:off x="7848624" y="5724053"/>
            <a:ext cx="20882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10214</TotalTime>
  <Words>688</Words>
  <Application>Microsoft Office PowerPoint</Application>
  <PresentationFormat>Произвольный</PresentationFormat>
  <Paragraphs>112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Федеральная государственная информационная система прослеживаемости пестицидов и агрохимикатов (ФГИС "Сатурн")</vt:lpstr>
      <vt:lpstr>Назначение программы</vt:lpstr>
      <vt:lpstr>                 Вход в программу доступен только для пользователей, зарегистрированных в компоненте «Цербер» ФГИС «ВетИС».            Для входа в программу необходимо, используя браузер, перейти на сайт https://fgis-saturn.ru, и ввести свои имя пользователя и пароль, после чего нажать кнопку «Вход».</vt:lpstr>
      <vt:lpstr>Описание окна программы</vt:lpstr>
      <vt:lpstr> Описание окна программы   </vt:lpstr>
      <vt:lpstr> Контрагенты  </vt:lpstr>
      <vt:lpstr>        </vt:lpstr>
      <vt:lpstr>Прошедшие семинары, размещенные на сайте Россельхознадзора о ФГИС «Сатурн»</vt:lpstr>
      <vt:lpstr>Кто еще не зарегистрировался, напоминаем! </vt:lpstr>
      <vt:lpstr>Кто еще не зарегистрировался, напоминаем! </vt:lpstr>
      <vt:lpstr>Что необходимо для регистрации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User</cp:lastModifiedBy>
  <cp:revision>1089</cp:revision>
  <dcterms:modified xsi:type="dcterms:W3CDTF">2022-09-28T11:52:30Z</dcterms:modified>
</cp:coreProperties>
</file>